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4" r:id="rId11"/>
    <p:sldId id="265" r:id="rId12"/>
    <p:sldId id="266" r:id="rId13"/>
  </p:sldIdLst>
  <p:sldSz cx="14630400" cy="8229600"/>
  <p:notesSz cx="8229600" cy="14630400"/>
  <p:embeddedFontLst>
    <p:embeddedFont>
      <p:font typeface="Geist" panose="020B0604020202020204" charset="0"/>
      <p:regular r:id="rId16"/>
    </p:embeddedFont>
    <p:embeddedFont>
      <p:font typeface="Impact" panose="020B0806030902050204" pitchFamily="34" charset="0"/>
      <p:regular r:id="rId17"/>
    </p:embeddedFont>
    <p:embeddedFont>
      <p:font typeface="Modern No. 20" panose="02070704070505020303" pitchFamily="18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355B30-AF29-532B-AA91-C03FA11122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850E43-59CC-CD9C-3C68-B85200260A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6D47A-CF79-4351-A2CD-B8BDFC388349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21DA94-CE7C-4C35-0F7B-FBDCC1995CB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67E87-5EAE-B35D-1CE5-E7F6DE4713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6DE07-5BE4-4FB9-BAA6-8FFBAA183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79594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1279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46892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09C7303-94B7-6F0A-4419-70C8B4AAD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0"/>
            <a:ext cx="8229600" cy="8229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33DD4D-189D-7C84-110B-A9FE9B0005AD}"/>
              </a:ext>
            </a:extLst>
          </p:cNvPr>
          <p:cNvSpPr txBox="1"/>
          <p:nvPr/>
        </p:nvSpPr>
        <p:spPr>
          <a:xfrm>
            <a:off x="11430000" y="5390943"/>
            <a:ext cx="2732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Sales Prediction Model </a:t>
            </a:r>
            <a:endParaRPr lang="en-IN" b="1" dirty="0"/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F4FD8635-E8F5-48DF-6E30-B39D156995D1}"/>
              </a:ext>
            </a:extLst>
          </p:cNvPr>
          <p:cNvSpPr/>
          <p:nvPr/>
        </p:nvSpPr>
        <p:spPr>
          <a:xfrm>
            <a:off x="6946900" y="7084248"/>
            <a:ext cx="736600" cy="394997"/>
          </a:xfrm>
          <a:custGeom>
            <a:avLst/>
            <a:gdLst>
              <a:gd name="connsiteX0" fmla="*/ 831949 w 939800"/>
              <a:gd name="connsiteY0" fmla="*/ 200739 h 503962"/>
              <a:gd name="connsiteX1" fmla="*/ 738367 w 939800"/>
              <a:gd name="connsiteY1" fmla="*/ 173819 h 503962"/>
              <a:gd name="connsiteX2" fmla="*/ 646169 w 939800"/>
              <a:gd name="connsiteY2" fmla="*/ 138773 h 503962"/>
              <a:gd name="connsiteX3" fmla="*/ 356210 w 939800"/>
              <a:gd name="connsiteY3" fmla="*/ 0 h 503962"/>
              <a:gd name="connsiteX4" fmla="*/ 300134 w 939800"/>
              <a:gd name="connsiteY4" fmla="*/ 44077 h 503962"/>
              <a:gd name="connsiteX5" fmla="*/ 172975 w 939800"/>
              <a:gd name="connsiteY5" fmla="*/ 41672 h 503962"/>
              <a:gd name="connsiteX6" fmla="*/ 72284 w 939800"/>
              <a:gd name="connsiteY6" fmla="*/ 4693 h 503962"/>
              <a:gd name="connsiteX7" fmla="*/ 0 w 939800"/>
              <a:gd name="connsiteY7" fmla="*/ 4693 h 503962"/>
              <a:gd name="connsiteX8" fmla="*/ 0 w 939800"/>
              <a:gd name="connsiteY8" fmla="*/ 503962 h 503962"/>
              <a:gd name="connsiteX9" fmla="*/ 499023 w 939800"/>
              <a:gd name="connsiteY9" fmla="*/ 503962 h 503962"/>
              <a:gd name="connsiteX10" fmla="*/ 664453 w 939800"/>
              <a:gd name="connsiteY10" fmla="*/ 490344 h 503962"/>
              <a:gd name="connsiteX11" fmla="*/ 939800 w 939800"/>
              <a:gd name="connsiteY11" fmla="*/ 444709 h 503962"/>
              <a:gd name="connsiteX12" fmla="*/ 939800 w 939800"/>
              <a:gd name="connsiteY12" fmla="*/ 343989 h 503962"/>
              <a:gd name="connsiteX13" fmla="*/ 831949 w 939800"/>
              <a:gd name="connsiteY13" fmla="*/ 200739 h 503962"/>
              <a:gd name="connsiteX14" fmla="*/ 867043 w 939800"/>
              <a:gd name="connsiteY14" fmla="*/ 289315 h 503962"/>
              <a:gd name="connsiteX15" fmla="*/ 637441 w 939800"/>
              <a:gd name="connsiteY15" fmla="*/ 327370 h 503962"/>
              <a:gd name="connsiteX16" fmla="*/ 536095 w 939800"/>
              <a:gd name="connsiteY16" fmla="*/ 337924 h 503962"/>
              <a:gd name="connsiteX17" fmla="*/ 544445 w 939800"/>
              <a:gd name="connsiteY17" fmla="*/ 329376 h 503962"/>
              <a:gd name="connsiteX18" fmla="*/ 665881 w 939800"/>
              <a:gd name="connsiteY18" fmla="*/ 266402 h 503962"/>
              <a:gd name="connsiteX19" fmla="*/ 790625 w 939800"/>
              <a:gd name="connsiteY19" fmla="*/ 246149 h 503962"/>
              <a:gd name="connsiteX20" fmla="*/ 816725 w 939800"/>
              <a:gd name="connsiteY20" fmla="*/ 253656 h 503962"/>
              <a:gd name="connsiteX21" fmla="*/ 867043 w 939800"/>
              <a:gd name="connsiteY21" fmla="*/ 289315 h 503962"/>
              <a:gd name="connsiteX22" fmla="*/ 55066 w 939800"/>
              <a:gd name="connsiteY22" fmla="*/ 210526 h 503962"/>
              <a:gd name="connsiteX23" fmla="*/ 163566 w 939800"/>
              <a:gd name="connsiteY23" fmla="*/ 338765 h 503962"/>
              <a:gd name="connsiteX24" fmla="*/ 55066 w 939800"/>
              <a:gd name="connsiteY24" fmla="*/ 338765 h 503962"/>
              <a:gd name="connsiteX25" fmla="*/ 220881 w 939800"/>
              <a:gd name="connsiteY25" fmla="*/ 338763 h 503962"/>
              <a:gd name="connsiteX26" fmla="*/ 188887 w 939800"/>
              <a:gd name="connsiteY26" fmla="*/ 262127 h 503962"/>
              <a:gd name="connsiteX27" fmla="*/ 276479 w 939800"/>
              <a:gd name="connsiteY27" fmla="*/ 264027 h 503962"/>
              <a:gd name="connsiteX28" fmla="*/ 494184 w 939800"/>
              <a:gd name="connsiteY28" fmla="*/ 302028 h 503962"/>
              <a:gd name="connsiteX29" fmla="*/ 458305 w 939800"/>
              <a:gd name="connsiteY29" fmla="*/ 338765 h 503962"/>
              <a:gd name="connsiteX30" fmla="*/ 220881 w 939800"/>
              <a:gd name="connsiteY30" fmla="*/ 338765 h 503962"/>
              <a:gd name="connsiteX31" fmla="*/ 72286 w 939800"/>
              <a:gd name="connsiteY31" fmla="*/ 59760 h 503962"/>
              <a:gd name="connsiteX32" fmla="*/ 137336 w 939800"/>
              <a:gd name="connsiteY32" fmla="*/ 83651 h 503962"/>
              <a:gd name="connsiteX33" fmla="*/ 334165 w 939800"/>
              <a:gd name="connsiteY33" fmla="*/ 87370 h 503962"/>
              <a:gd name="connsiteX34" fmla="*/ 363323 w 939800"/>
              <a:gd name="connsiteY34" fmla="*/ 64453 h 503962"/>
              <a:gd name="connsiteX35" fmla="*/ 422387 w 939800"/>
              <a:gd name="connsiteY35" fmla="*/ 92721 h 503962"/>
              <a:gd name="connsiteX36" fmla="*/ 398615 w 939800"/>
              <a:gd name="connsiteY36" fmla="*/ 142393 h 503962"/>
              <a:gd name="connsiteX37" fmla="*/ 448286 w 939800"/>
              <a:gd name="connsiteY37" fmla="*/ 166165 h 503962"/>
              <a:gd name="connsiteX38" fmla="*/ 472059 w 939800"/>
              <a:gd name="connsiteY38" fmla="*/ 116493 h 503962"/>
              <a:gd name="connsiteX39" fmla="*/ 521729 w 939800"/>
              <a:gd name="connsiteY39" fmla="*/ 140265 h 503962"/>
              <a:gd name="connsiteX40" fmla="*/ 497956 w 939800"/>
              <a:gd name="connsiteY40" fmla="*/ 189935 h 503962"/>
              <a:gd name="connsiteX41" fmla="*/ 547628 w 939800"/>
              <a:gd name="connsiteY41" fmla="*/ 213707 h 503962"/>
              <a:gd name="connsiteX42" fmla="*/ 571400 w 939800"/>
              <a:gd name="connsiteY42" fmla="*/ 164035 h 503962"/>
              <a:gd name="connsiteX43" fmla="*/ 622397 w 939800"/>
              <a:gd name="connsiteY43" fmla="*/ 188443 h 503962"/>
              <a:gd name="connsiteX44" fmla="*/ 671911 w 939800"/>
              <a:gd name="connsiteY44" fmla="*/ 209652 h 503962"/>
              <a:gd name="connsiteX45" fmla="*/ 657135 w 939800"/>
              <a:gd name="connsiteY45" fmla="*/ 212033 h 503962"/>
              <a:gd name="connsiteX46" fmla="*/ 540402 w 939800"/>
              <a:gd name="connsiteY46" fmla="*/ 260499 h 503962"/>
              <a:gd name="connsiteX47" fmla="*/ 146031 w 939800"/>
              <a:gd name="connsiteY47" fmla="*/ 208309 h 503962"/>
              <a:gd name="connsiteX48" fmla="*/ 117945 w 939800"/>
              <a:gd name="connsiteY48" fmla="*/ 184663 h 503962"/>
              <a:gd name="connsiteX49" fmla="*/ 55066 w 939800"/>
              <a:gd name="connsiteY49" fmla="*/ 150482 h 503962"/>
              <a:gd name="connsiteX50" fmla="*/ 55066 w 939800"/>
              <a:gd name="connsiteY50" fmla="*/ 59760 h 503962"/>
              <a:gd name="connsiteX51" fmla="*/ 884734 w 939800"/>
              <a:gd name="connsiteY51" fmla="*/ 398018 h 503962"/>
              <a:gd name="connsiteX52" fmla="*/ 655450 w 939800"/>
              <a:gd name="connsiteY52" fmla="*/ 436021 h 503962"/>
              <a:gd name="connsiteX53" fmla="*/ 499023 w 939800"/>
              <a:gd name="connsiteY53" fmla="*/ 448898 h 503962"/>
              <a:gd name="connsiteX54" fmla="*/ 55066 w 939800"/>
              <a:gd name="connsiteY54" fmla="*/ 448898 h 503962"/>
              <a:gd name="connsiteX55" fmla="*/ 55066 w 939800"/>
              <a:gd name="connsiteY55" fmla="*/ 393831 h 503962"/>
              <a:gd name="connsiteX56" fmla="*/ 499023 w 939800"/>
              <a:gd name="connsiteY56" fmla="*/ 393831 h 503962"/>
              <a:gd name="connsiteX57" fmla="*/ 646447 w 939800"/>
              <a:gd name="connsiteY57" fmla="*/ 381696 h 503962"/>
              <a:gd name="connsiteX58" fmla="*/ 884697 w 939800"/>
              <a:gd name="connsiteY58" fmla="*/ 342208 h 503962"/>
              <a:gd name="connsiteX59" fmla="*/ 884734 w 939800"/>
              <a:gd name="connsiteY59" fmla="*/ 343991 h 50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39800" h="503962">
                <a:moveTo>
                  <a:pt x="831949" y="200739"/>
                </a:moveTo>
                <a:lnTo>
                  <a:pt x="738367" y="173819"/>
                </a:lnTo>
                <a:cubicBezTo>
                  <a:pt x="706803" y="164739"/>
                  <a:pt x="675784" y="152947"/>
                  <a:pt x="646169" y="138773"/>
                </a:cubicBezTo>
                <a:lnTo>
                  <a:pt x="356210" y="0"/>
                </a:lnTo>
                <a:lnTo>
                  <a:pt x="300134" y="44077"/>
                </a:lnTo>
                <a:cubicBezTo>
                  <a:pt x="262724" y="73484"/>
                  <a:pt x="209245" y="72471"/>
                  <a:pt x="172975" y="41672"/>
                </a:cubicBezTo>
                <a:cubicBezTo>
                  <a:pt x="144887" y="17827"/>
                  <a:pt x="109129" y="4693"/>
                  <a:pt x="72284" y="4693"/>
                </a:cubicBezTo>
                <a:lnTo>
                  <a:pt x="0" y="4693"/>
                </a:lnTo>
                <a:lnTo>
                  <a:pt x="0" y="503962"/>
                </a:lnTo>
                <a:lnTo>
                  <a:pt x="499023" y="503962"/>
                </a:lnTo>
                <a:cubicBezTo>
                  <a:pt x="554278" y="503962"/>
                  <a:pt x="609936" y="499381"/>
                  <a:pt x="664453" y="490344"/>
                </a:cubicBezTo>
                <a:lnTo>
                  <a:pt x="939800" y="444709"/>
                </a:lnTo>
                <a:lnTo>
                  <a:pt x="939800" y="343989"/>
                </a:lnTo>
                <a:cubicBezTo>
                  <a:pt x="939800" y="277913"/>
                  <a:pt x="895450" y="219006"/>
                  <a:pt x="831949" y="200739"/>
                </a:cubicBezTo>
                <a:close/>
                <a:moveTo>
                  <a:pt x="867043" y="289315"/>
                </a:moveTo>
                <a:lnTo>
                  <a:pt x="637441" y="327370"/>
                </a:lnTo>
                <a:cubicBezTo>
                  <a:pt x="604003" y="332911"/>
                  <a:pt x="570051" y="336430"/>
                  <a:pt x="536095" y="337924"/>
                </a:cubicBezTo>
                <a:lnTo>
                  <a:pt x="544445" y="329376"/>
                </a:lnTo>
                <a:cubicBezTo>
                  <a:pt x="576905" y="296145"/>
                  <a:pt x="620031" y="273779"/>
                  <a:pt x="665881" y="266402"/>
                </a:cubicBezTo>
                <a:cubicBezTo>
                  <a:pt x="714881" y="258518"/>
                  <a:pt x="772139" y="249170"/>
                  <a:pt x="790625" y="246149"/>
                </a:cubicBezTo>
                <a:lnTo>
                  <a:pt x="816725" y="253656"/>
                </a:lnTo>
                <a:cubicBezTo>
                  <a:pt x="837488" y="259631"/>
                  <a:pt x="854989" y="272505"/>
                  <a:pt x="867043" y="289315"/>
                </a:cubicBezTo>
                <a:close/>
                <a:moveTo>
                  <a:pt x="55066" y="210526"/>
                </a:moveTo>
                <a:cubicBezTo>
                  <a:pt x="88978" y="227645"/>
                  <a:pt x="139632" y="264596"/>
                  <a:pt x="163566" y="338765"/>
                </a:cubicBezTo>
                <a:lnTo>
                  <a:pt x="55066" y="338765"/>
                </a:lnTo>
                <a:close/>
                <a:moveTo>
                  <a:pt x="220881" y="338763"/>
                </a:moveTo>
                <a:cubicBezTo>
                  <a:pt x="213101" y="308913"/>
                  <a:pt x="201844" y="283559"/>
                  <a:pt x="188887" y="262127"/>
                </a:cubicBezTo>
                <a:cubicBezTo>
                  <a:pt x="212472" y="261826"/>
                  <a:pt x="242691" y="262111"/>
                  <a:pt x="276479" y="264027"/>
                </a:cubicBezTo>
                <a:cubicBezTo>
                  <a:pt x="360509" y="268786"/>
                  <a:pt x="434786" y="281810"/>
                  <a:pt x="494184" y="302028"/>
                </a:cubicBezTo>
                <a:lnTo>
                  <a:pt x="458305" y="338765"/>
                </a:lnTo>
                <a:lnTo>
                  <a:pt x="220881" y="338765"/>
                </a:lnTo>
                <a:close/>
                <a:moveTo>
                  <a:pt x="72286" y="59760"/>
                </a:moveTo>
                <a:cubicBezTo>
                  <a:pt x="96089" y="59760"/>
                  <a:pt x="119189" y="68244"/>
                  <a:pt x="137336" y="83651"/>
                </a:cubicBezTo>
                <a:cubicBezTo>
                  <a:pt x="193479" y="131322"/>
                  <a:pt x="276261" y="132886"/>
                  <a:pt x="334165" y="87370"/>
                </a:cubicBezTo>
                <a:lnTo>
                  <a:pt x="363323" y="64453"/>
                </a:lnTo>
                <a:lnTo>
                  <a:pt x="422387" y="92721"/>
                </a:lnTo>
                <a:lnTo>
                  <a:pt x="398615" y="142393"/>
                </a:lnTo>
                <a:lnTo>
                  <a:pt x="448286" y="166165"/>
                </a:lnTo>
                <a:lnTo>
                  <a:pt x="472059" y="116493"/>
                </a:lnTo>
                <a:lnTo>
                  <a:pt x="521729" y="140265"/>
                </a:lnTo>
                <a:lnTo>
                  <a:pt x="497956" y="189935"/>
                </a:lnTo>
                <a:lnTo>
                  <a:pt x="547628" y="213707"/>
                </a:lnTo>
                <a:lnTo>
                  <a:pt x="571400" y="164035"/>
                </a:lnTo>
                <a:lnTo>
                  <a:pt x="622397" y="188443"/>
                </a:lnTo>
                <a:cubicBezTo>
                  <a:pt x="638557" y="196178"/>
                  <a:pt x="655101" y="203261"/>
                  <a:pt x="671911" y="209652"/>
                </a:cubicBezTo>
                <a:cubicBezTo>
                  <a:pt x="666937" y="210456"/>
                  <a:pt x="661994" y="211253"/>
                  <a:pt x="657135" y="212033"/>
                </a:cubicBezTo>
                <a:cubicBezTo>
                  <a:pt x="615090" y="218797"/>
                  <a:pt x="574882" y="235635"/>
                  <a:pt x="540402" y="260499"/>
                </a:cubicBezTo>
                <a:cubicBezTo>
                  <a:pt x="392600" y="200209"/>
                  <a:pt x="197841" y="205600"/>
                  <a:pt x="146031" y="208309"/>
                </a:cubicBezTo>
                <a:cubicBezTo>
                  <a:pt x="136438" y="199034"/>
                  <a:pt x="126902" y="191196"/>
                  <a:pt x="117945" y="184663"/>
                </a:cubicBezTo>
                <a:cubicBezTo>
                  <a:pt x="93890" y="167119"/>
                  <a:pt x="70946" y="156506"/>
                  <a:pt x="55066" y="150482"/>
                </a:cubicBezTo>
                <a:lnTo>
                  <a:pt x="55066" y="59760"/>
                </a:lnTo>
                <a:close/>
                <a:moveTo>
                  <a:pt x="884734" y="398018"/>
                </a:moveTo>
                <a:lnTo>
                  <a:pt x="655450" y="436021"/>
                </a:lnTo>
                <a:cubicBezTo>
                  <a:pt x="603900" y="444564"/>
                  <a:pt x="551270" y="448898"/>
                  <a:pt x="499023" y="448898"/>
                </a:cubicBezTo>
                <a:lnTo>
                  <a:pt x="55066" y="448898"/>
                </a:lnTo>
                <a:lnTo>
                  <a:pt x="55066" y="393831"/>
                </a:lnTo>
                <a:lnTo>
                  <a:pt x="499023" y="393831"/>
                </a:lnTo>
                <a:cubicBezTo>
                  <a:pt x="548263" y="393831"/>
                  <a:pt x="597863" y="389747"/>
                  <a:pt x="646447" y="381696"/>
                </a:cubicBezTo>
                <a:lnTo>
                  <a:pt x="884697" y="342208"/>
                </a:lnTo>
                <a:cubicBezTo>
                  <a:pt x="884708" y="342803"/>
                  <a:pt x="884734" y="343394"/>
                  <a:pt x="884734" y="343991"/>
                </a:cubicBezTo>
                <a:close/>
              </a:path>
            </a:pathLst>
          </a:custGeom>
          <a:solidFill>
            <a:srgbClr val="000000"/>
          </a:solidFill>
          <a:ln w="182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908340"/>
            <a:ext cx="12570381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Future Enhancements: Expanding Predictive Capabilities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1065967" y="4223861"/>
            <a:ext cx="6158389" cy="181451"/>
          </a:xfrm>
          <a:prstGeom prst="roundRect">
            <a:avLst>
              <a:gd name="adj" fmla="val 42003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93790" y="4042410"/>
            <a:ext cx="544354" cy="544354"/>
          </a:xfrm>
          <a:prstGeom prst="roundRect">
            <a:avLst>
              <a:gd name="adj" fmla="val 83989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4178498"/>
            <a:ext cx="272177" cy="27217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75241" y="4768215"/>
            <a:ext cx="26846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Integrate More Features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975241" y="5171837"/>
            <a:ext cx="6067782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Incorporate discount rates, seasonality, and marketing spend.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7678103" y="3951684"/>
            <a:ext cx="6158389" cy="181451"/>
          </a:xfrm>
          <a:prstGeom prst="roundRect">
            <a:avLst>
              <a:gd name="adj" fmla="val 42003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405926" y="3770233"/>
            <a:ext cx="544354" cy="544354"/>
          </a:xfrm>
          <a:prstGeom prst="roundRect">
            <a:avLst>
              <a:gd name="adj" fmla="val 83989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2014" y="3906322"/>
            <a:ext cx="272177" cy="27217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87377" y="4496038"/>
            <a:ext cx="288250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Explore Advanced Models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587377" y="4899660"/>
            <a:ext cx="6067782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Test Random Forest, Gradient Boosting for greater accuracy.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1065967" y="6224230"/>
            <a:ext cx="6158389" cy="181451"/>
          </a:xfrm>
          <a:prstGeom prst="roundRect">
            <a:avLst>
              <a:gd name="adj" fmla="val 42003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793790" y="6042779"/>
            <a:ext cx="544354" cy="544354"/>
          </a:xfrm>
          <a:prstGeom prst="roundRect">
            <a:avLst>
              <a:gd name="adj" fmla="val 83989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9878" y="6178868"/>
            <a:ext cx="272177" cy="27217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75241" y="6768584"/>
            <a:ext cx="333720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Develop Real-Time Dashboard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975241" y="7172206"/>
            <a:ext cx="6067782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Visualize sales data and predictions dynamically.</a:t>
            </a:r>
            <a:endParaRPr lang="en-US" sz="1400" dirty="0"/>
          </a:p>
        </p:txBody>
      </p:sp>
      <p:sp>
        <p:nvSpPr>
          <p:cNvPr id="19" name="Shape 13"/>
          <p:cNvSpPr/>
          <p:nvPr/>
        </p:nvSpPr>
        <p:spPr>
          <a:xfrm>
            <a:off x="7678103" y="5952053"/>
            <a:ext cx="6158389" cy="181451"/>
          </a:xfrm>
          <a:prstGeom prst="roundRect">
            <a:avLst>
              <a:gd name="adj" fmla="val 42003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405926" y="5770602"/>
            <a:ext cx="544354" cy="544354"/>
          </a:xfrm>
          <a:prstGeom prst="roundRect">
            <a:avLst>
              <a:gd name="adj" fmla="val 83989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42014" y="5906691"/>
            <a:ext cx="272177" cy="272177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87377" y="6496407"/>
            <a:ext cx="37938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Deploy Model to Analytics System</a:t>
            </a:r>
            <a:endParaRPr lang="en-US" sz="1750" dirty="0"/>
          </a:p>
        </p:txBody>
      </p:sp>
      <p:sp>
        <p:nvSpPr>
          <p:cNvPr id="23" name="Text 16"/>
          <p:cNvSpPr/>
          <p:nvPr/>
        </p:nvSpPr>
        <p:spPr>
          <a:xfrm>
            <a:off x="7587377" y="6900029"/>
            <a:ext cx="6067782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Seamless integration into existing business intelligence tools.</a:t>
            </a:r>
            <a:endParaRPr lang="en-US" sz="1400" dirty="0"/>
          </a:p>
        </p:txBody>
      </p:sp>
      <p:pic>
        <p:nvPicPr>
          <p:cNvPr id="24" name="Picture 23" descr="A black and grey sneaker&#10;&#10;Description automatically generated">
            <a:extLst>
              <a:ext uri="{FF2B5EF4-FFF2-40B4-BE49-F238E27FC236}">
                <a16:creationId xmlns:a16="http://schemas.microsoft.com/office/drawing/2014/main" id="{9653CE86-E840-1BB8-7A6F-34675151E5D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751" y="-1275906"/>
            <a:ext cx="5620897" cy="50054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adidas Enters F1 With Multi-Year Mercedes-AMG PETRONAS F1 Team Partnership  - Mercedes-AMG PETRONAS F1 Team">
            <a:extLst>
              <a:ext uri="{FF2B5EF4-FFF2-40B4-BE49-F238E27FC236}">
                <a16:creationId xmlns:a16="http://schemas.microsoft.com/office/drawing/2014/main" id="{229FEA49-1DFE-5DF5-5360-6008A047F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536" y="2437811"/>
            <a:ext cx="7515958" cy="42712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/>
          <p:cNvSpPr/>
          <p:nvPr/>
        </p:nvSpPr>
        <p:spPr>
          <a:xfrm>
            <a:off x="793790" y="815743"/>
            <a:ext cx="6521410" cy="361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9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Conclusion: Actionable Insights for Smarter Sales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472327"/>
            <a:ext cx="13042821" cy="19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Adidas Sales Prediction model transforms raw retail data into powerful, actionable insights.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793790" y="1979177"/>
            <a:ext cx="589717" cy="884515"/>
          </a:xfrm>
          <a:prstGeom prst="roundRect">
            <a:avLst>
              <a:gd name="adj" fmla="val 360022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78099" y="2277666"/>
            <a:ext cx="221099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1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530906" y="2126576"/>
            <a:ext cx="189809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Accurate Predictions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793790" y="3011091"/>
            <a:ext cx="589717" cy="884515"/>
          </a:xfrm>
          <a:prstGeom prst="roundRect">
            <a:avLst>
              <a:gd name="adj" fmla="val 360022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78099" y="3309581"/>
            <a:ext cx="221099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2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530906" y="3158491"/>
            <a:ext cx="184296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Clear Sales Drivers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793790" y="4043006"/>
            <a:ext cx="589717" cy="884515"/>
          </a:xfrm>
          <a:prstGeom prst="roundRect">
            <a:avLst>
              <a:gd name="adj" fmla="val 360022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78099" y="4341496"/>
            <a:ext cx="221099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3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530906" y="4190405"/>
            <a:ext cx="184296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Improved Planning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793790" y="5074921"/>
            <a:ext cx="589717" cy="884515"/>
          </a:xfrm>
          <a:prstGeom prst="roundRect">
            <a:avLst>
              <a:gd name="adj" fmla="val 360022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78099" y="5373410"/>
            <a:ext cx="221099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4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530906" y="5222320"/>
            <a:ext cx="184296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Targeted Strategies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793790" y="6106835"/>
            <a:ext cx="589717" cy="884515"/>
          </a:xfrm>
          <a:prstGeom prst="roundRect">
            <a:avLst>
              <a:gd name="adj" fmla="val 360022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978099" y="6405325"/>
            <a:ext cx="221099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5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1530906" y="6254235"/>
            <a:ext cx="184296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Enhanced Revenue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793790" y="7339489"/>
            <a:ext cx="13042821" cy="19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Empowering businesses to improve planning, target the right products and regions, and enhance overall revenue performance.</a:t>
            </a:r>
            <a:endParaRPr lang="en-US" sz="11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6C5864-7514-B4FC-887E-B09B11BDC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7" y="0"/>
            <a:ext cx="14630400" cy="822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32FA65-A09E-344A-A4E8-75A286AC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631638">
            <a:off x="-2663596" y="-640693"/>
            <a:ext cx="8928409" cy="47714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330017-3811-D7AA-AC1E-C227A20D4C3A}"/>
              </a:ext>
            </a:extLst>
          </p:cNvPr>
          <p:cNvSpPr txBox="1"/>
          <p:nvPr/>
        </p:nvSpPr>
        <p:spPr>
          <a:xfrm>
            <a:off x="1506416" y="2581980"/>
            <a:ext cx="9202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82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940356"/>
            <a:ext cx="7556421" cy="1253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7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The Challenge: Navigating Sales Forecasting Complexities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93790" y="2771775"/>
            <a:ext cx="3681770" cy="1940719"/>
          </a:xfrm>
          <a:prstGeom prst="roundRect">
            <a:avLst>
              <a:gd name="adj" fmla="val 5654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48915"/>
            <a:ext cx="3681770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412" y="2482572"/>
            <a:ext cx="578406" cy="578406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18886" y="2656046"/>
            <a:ext cx="231338" cy="231338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009412" y="3253740"/>
            <a:ext cx="3250525" cy="626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Predicting Across Regions &amp; Products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1009412" y="3995857"/>
            <a:ext cx="3250525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Difficulty forecasting sales for diverse markets and product lines.</a:t>
            </a:r>
            <a:endParaRPr lang="en-US" sz="1500" dirty="0"/>
          </a:p>
        </p:txBody>
      </p:sp>
      <p:sp>
        <p:nvSpPr>
          <p:cNvPr id="10" name="Shape 4"/>
          <p:cNvSpPr/>
          <p:nvPr/>
        </p:nvSpPr>
        <p:spPr>
          <a:xfrm>
            <a:off x="4668322" y="2771775"/>
            <a:ext cx="3681889" cy="1940719"/>
          </a:xfrm>
          <a:prstGeom prst="roundRect">
            <a:avLst>
              <a:gd name="adj" fmla="val 5654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322" y="2748915"/>
            <a:ext cx="3681889" cy="91440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063" y="2482572"/>
            <a:ext cx="578406" cy="578406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93537" y="2656046"/>
            <a:ext cx="231338" cy="231338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4883944" y="3253740"/>
            <a:ext cx="3250644" cy="626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Lack of Revenue Driver Insights</a:t>
            </a:r>
            <a:endParaRPr lang="en-US" sz="1850" dirty="0"/>
          </a:p>
        </p:txBody>
      </p:sp>
      <p:sp>
        <p:nvSpPr>
          <p:cNvPr id="15" name="Text 6"/>
          <p:cNvSpPr/>
          <p:nvPr/>
        </p:nvSpPr>
        <p:spPr>
          <a:xfrm>
            <a:off x="4883944" y="3995857"/>
            <a:ext cx="3250644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Unclear understanding of features that truly influence revenue.</a:t>
            </a:r>
            <a:endParaRPr lang="en-US" sz="1500" dirty="0"/>
          </a:p>
        </p:txBody>
      </p:sp>
      <p:sp>
        <p:nvSpPr>
          <p:cNvPr id="16" name="Shape 7"/>
          <p:cNvSpPr/>
          <p:nvPr/>
        </p:nvSpPr>
        <p:spPr>
          <a:xfrm>
            <a:off x="793790" y="5194459"/>
            <a:ext cx="7556421" cy="1376958"/>
          </a:xfrm>
          <a:prstGeom prst="roundRect">
            <a:avLst>
              <a:gd name="adj" fmla="val 7969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790" y="5171599"/>
            <a:ext cx="7556421" cy="91440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797" y="4905256"/>
            <a:ext cx="578406" cy="578406"/>
          </a:xfrm>
          <a:prstGeom prst="rect">
            <a:avLst/>
          </a:prstGeom>
        </p:spPr>
      </p:pic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56271" y="5078730"/>
            <a:ext cx="231338" cy="231338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1009412" y="5676424"/>
            <a:ext cx="2592705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Delays &amp; Inaccuracies</a:t>
            </a:r>
            <a:endParaRPr lang="en-US" sz="1850" dirty="0"/>
          </a:p>
        </p:txBody>
      </p:sp>
      <p:sp>
        <p:nvSpPr>
          <p:cNvPr id="21" name="Text 9"/>
          <p:cNvSpPr/>
          <p:nvPr/>
        </p:nvSpPr>
        <p:spPr>
          <a:xfrm>
            <a:off x="1009412" y="6105287"/>
            <a:ext cx="7125176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Manual analysis leads to slow and imprecise planning cycles.</a:t>
            </a:r>
            <a:endParaRPr lang="en-US" sz="1500" dirty="0"/>
          </a:p>
        </p:txBody>
      </p:sp>
      <p:sp>
        <p:nvSpPr>
          <p:cNvPr id="22" name="Text 10"/>
          <p:cNvSpPr/>
          <p:nvPr/>
        </p:nvSpPr>
        <p:spPr>
          <a:xfrm>
            <a:off x="793790" y="6788229"/>
            <a:ext cx="7556421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regression model provides data-driven sales predictions for superior decision-making.</a:t>
            </a:r>
            <a:endParaRPr lang="en-US" sz="1500" dirty="0"/>
          </a:p>
        </p:txBody>
      </p:sp>
      <p:pic>
        <p:nvPicPr>
          <p:cNvPr id="23" name="Picture 22" descr="A close up of a shoe&#10;&#10;Description automatically generated">
            <a:extLst>
              <a:ext uri="{FF2B5EF4-FFF2-40B4-BE49-F238E27FC236}">
                <a16:creationId xmlns:a16="http://schemas.microsoft.com/office/drawing/2014/main" id="{ABEAC18A-2B17-AFE5-554D-DEF6D7D10E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1186">
            <a:off x="8207866" y="2848980"/>
            <a:ext cx="6877178" cy="27947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9888"/>
            <a:ext cx="1299341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Key Capabilities: Empowering Sales Through AI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50632"/>
            <a:ext cx="4196358" cy="1593533"/>
          </a:xfrm>
          <a:prstGeom prst="roundRect">
            <a:avLst>
              <a:gd name="adj" fmla="val 34162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43464" y="3400306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Predict Total Sales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43464" y="3904893"/>
            <a:ext cx="369701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Utilizing Linear Regression for accurate forecasts.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150632"/>
            <a:ext cx="4196358" cy="1593533"/>
          </a:xfrm>
          <a:prstGeom prst="roundRect">
            <a:avLst>
              <a:gd name="adj" fmla="val 34162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66636" y="3400306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Identify Key Drivers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66636" y="3904893"/>
            <a:ext cx="369701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Pinpointing factors like price, units, and margin.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150632"/>
            <a:ext cx="4196358" cy="1593533"/>
          </a:xfrm>
          <a:prstGeom prst="roundRect">
            <a:avLst>
              <a:gd name="adj" fmla="val 34162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89808" y="3400306"/>
            <a:ext cx="3110627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Compare Performance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89808" y="3904893"/>
            <a:ext cx="369701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Analyzing sales across regions and product categories.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70978"/>
            <a:ext cx="6407944" cy="1298734"/>
          </a:xfrm>
          <a:prstGeom prst="roundRect">
            <a:avLst>
              <a:gd name="adj" fmla="val 41917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43464" y="5220653"/>
            <a:ext cx="3739158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Support Business Planning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3464" y="5725239"/>
            <a:ext cx="590859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Aids teams in strategic forecasting.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970978"/>
            <a:ext cx="6407944" cy="1298734"/>
          </a:xfrm>
          <a:prstGeom prst="roundRect">
            <a:avLst>
              <a:gd name="adj" fmla="val 41917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78222" y="5220653"/>
            <a:ext cx="3377208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Visualize Sales Patterns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78222" y="5725239"/>
            <a:ext cx="590859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Making insights immediately understandable.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33174"/>
            <a:ext cx="7556421" cy="1253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7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Tools &amp; Technologies: Our Analytical Foundation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2368153"/>
            <a:ext cx="3543062" cy="1002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0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Development &amp; Processing</a:t>
            </a:r>
            <a:endParaRPr lang="en-US" sz="3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061" y="3599438"/>
            <a:ext cx="289203" cy="28920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20297" y="3587472"/>
            <a:ext cx="2409944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Python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420297" y="4093488"/>
            <a:ext cx="2916555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Model building &amp; comprehensive analysis.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061" y="4991993"/>
            <a:ext cx="289203" cy="28920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20297" y="4980027"/>
            <a:ext cx="2409944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Pandas, NumPy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1420297" y="5486043"/>
            <a:ext cx="2916555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Efficient data preprocessing and manipulation.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061" y="6384548"/>
            <a:ext cx="289203" cy="28920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20297" y="6372582"/>
            <a:ext cx="2409944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Scikit-learn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420297" y="6878598"/>
            <a:ext cx="2916555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Robust Linear Regression model implementation.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4814768" y="2368153"/>
            <a:ext cx="3543062" cy="1002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0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Visualization &amp; Environment</a:t>
            </a:r>
            <a:endParaRPr lang="en-US" sz="30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7039" y="3599438"/>
            <a:ext cx="289203" cy="28920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441275" y="3587472"/>
            <a:ext cx="2409944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Matplotlib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5441275" y="4093488"/>
            <a:ext cx="2916555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Creating insightful graphical analysis.</a:t>
            </a:r>
            <a:endParaRPr lang="en-US" sz="15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7039" y="4991993"/>
            <a:ext cx="289203" cy="28920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5441275" y="4980027"/>
            <a:ext cx="2409944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Google Colab</a:t>
            </a:r>
            <a:endParaRPr lang="en-US" sz="1850" dirty="0"/>
          </a:p>
        </p:txBody>
      </p:sp>
      <p:sp>
        <p:nvSpPr>
          <p:cNvPr id="20" name="Text 12"/>
          <p:cNvSpPr/>
          <p:nvPr/>
        </p:nvSpPr>
        <p:spPr>
          <a:xfrm>
            <a:off x="5441275" y="5486043"/>
            <a:ext cx="2916555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Collaborative development &amp; powerful execution environment.</a:t>
            </a:r>
            <a:endParaRPr lang="en-US" sz="15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BAAAA61-166C-70C5-E01B-FBA93B1AA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4556">
            <a:off x="8055054" y="2161679"/>
            <a:ext cx="6512710" cy="34780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dri">
            <a:extLst>
              <a:ext uri="{FF2B5EF4-FFF2-40B4-BE49-F238E27FC236}">
                <a16:creationId xmlns:a16="http://schemas.microsoft.com/office/drawing/2014/main" id="{0CE304C3-61F6-BF14-402F-A335BAAA5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2456" y="-393382"/>
            <a:ext cx="16675328" cy="1129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/>
          <p:cNvSpPr/>
          <p:nvPr/>
        </p:nvSpPr>
        <p:spPr>
          <a:xfrm>
            <a:off x="564594" y="632341"/>
            <a:ext cx="9050060" cy="471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Dataset &amp; Features: The Foundation of Our Insights</a:t>
            </a:r>
            <a:endParaRPr lang="en-US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564594" y="1467088"/>
            <a:ext cx="2904053" cy="377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endParaRPr lang="en-US" sz="2250" dirty="0">
              <a:latin typeface="Impact" panose="020B080603090205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64594" y="1427053"/>
            <a:ext cx="7266265" cy="188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Modern No. 20" panose="02070704070505020303" pitchFamily="18" charset="0"/>
                <a:ea typeface="Geist" pitchFamily="34" charset="-122"/>
                <a:cs typeface="Geist" pitchFamily="34" charset="-120"/>
              </a:rPr>
              <a:t>Dataset sourced from Kaggle, comprising ~10,000 rows and 13 columns of Adidas US retail data.</a:t>
            </a:r>
            <a:endParaRPr lang="en-US" sz="1400" dirty="0">
              <a:latin typeface="Modern No. 20" panose="02070704070505020303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64594" y="1844516"/>
            <a:ext cx="3228975" cy="377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000" dirty="0">
                <a:solidFill>
                  <a:srgbClr val="F2F5FA"/>
                </a:solidFill>
                <a:latin typeface="Impact" panose="020B0806030902050204" pitchFamily="34" charset="0"/>
                <a:ea typeface="Geist Bold" pitchFamily="34" charset="-122"/>
                <a:cs typeface="Geist Bold" pitchFamily="34" charset="-120"/>
              </a:rPr>
              <a:t>Key Features Analyzed</a:t>
            </a:r>
            <a:endParaRPr lang="en-US" sz="2000" dirty="0">
              <a:latin typeface="Impact" panose="020B080603090205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94" y="2704683"/>
            <a:ext cx="72509" cy="725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82240" y="2623066"/>
            <a:ext cx="1814989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EBEDF0"/>
                </a:solidFill>
                <a:latin typeface="Impact" panose="020B0806030902050204" pitchFamily="34" charset="0"/>
                <a:ea typeface="Geist Bold" pitchFamily="34" charset="-122"/>
                <a:cs typeface="Geist Bold" pitchFamily="34" charset="-120"/>
              </a:rPr>
              <a:t>Product Type</a:t>
            </a:r>
            <a:endParaRPr lang="en-US" sz="2000" dirty="0">
              <a:latin typeface="Impact" panose="020B080603090205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94" y="3230940"/>
            <a:ext cx="72509" cy="7250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82240" y="3149322"/>
            <a:ext cx="1814989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EBEDF0"/>
                </a:solidFill>
                <a:latin typeface="Impact" panose="020B0806030902050204" pitchFamily="34" charset="0"/>
                <a:ea typeface="Geist Bold" pitchFamily="34" charset="-122"/>
                <a:cs typeface="Geist Bold" pitchFamily="34" charset="-120"/>
              </a:rPr>
              <a:t>Region &amp; State</a:t>
            </a:r>
            <a:endParaRPr lang="en-US" sz="2000" dirty="0">
              <a:latin typeface="Impact" panose="020B0806030902050204" pitchFamily="34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94" y="3757196"/>
            <a:ext cx="72509" cy="7250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82240" y="3675578"/>
            <a:ext cx="1814989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EBEDF0"/>
                </a:solidFill>
                <a:latin typeface="Impact" panose="020B0806030902050204" pitchFamily="34" charset="0"/>
                <a:ea typeface="Geist Bold" pitchFamily="34" charset="-122"/>
                <a:cs typeface="Geist Bold" pitchFamily="34" charset="-120"/>
              </a:rPr>
              <a:t>Price per Unit</a:t>
            </a:r>
            <a:endParaRPr lang="en-US" sz="2000" dirty="0">
              <a:latin typeface="Impact" panose="020B0806030902050204" pitchFamily="3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94" y="4283452"/>
            <a:ext cx="72509" cy="7250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82240" y="4201835"/>
            <a:ext cx="1814989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EBEDF0"/>
                </a:solidFill>
                <a:latin typeface="Impact" panose="020B0806030902050204" pitchFamily="34" charset="0"/>
                <a:ea typeface="Geist Bold" pitchFamily="34" charset="-122"/>
                <a:cs typeface="Geist Bold" pitchFamily="34" charset="-120"/>
              </a:rPr>
              <a:t>Units Sold</a:t>
            </a:r>
            <a:endParaRPr lang="en-US" sz="2000" dirty="0">
              <a:latin typeface="Impact" panose="020B0806030902050204" pitchFamily="34" charset="0"/>
            </a:endParaRPr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94" y="4809708"/>
            <a:ext cx="72509" cy="72509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82240" y="4728091"/>
            <a:ext cx="2265283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EBEDF0"/>
                </a:solidFill>
                <a:latin typeface="Impact" panose="020B0806030902050204" pitchFamily="34" charset="0"/>
                <a:ea typeface="Geist Bold" pitchFamily="34" charset="-122"/>
                <a:cs typeface="Geist Bold" pitchFamily="34" charset="-120"/>
              </a:rPr>
              <a:t>Operating Profit &amp; Margin</a:t>
            </a:r>
            <a:endParaRPr lang="en-US" sz="2000" dirty="0">
              <a:latin typeface="Impact" panose="020B0806030902050204" pitchFamily="34" charset="0"/>
            </a:endParaRPr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94" y="5335965"/>
            <a:ext cx="72509" cy="72509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782240" y="5254347"/>
            <a:ext cx="1814989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EBEDF0"/>
                </a:solidFill>
                <a:latin typeface="Impact" panose="020B0806030902050204" pitchFamily="34" charset="0"/>
                <a:ea typeface="Geist Bold" pitchFamily="34" charset="-122"/>
                <a:cs typeface="Geist Bold" pitchFamily="34" charset="-120"/>
              </a:rPr>
              <a:t>Retailer ID</a:t>
            </a:r>
            <a:endParaRPr lang="en-US" sz="2000" dirty="0">
              <a:latin typeface="Impact" panose="020B0806030902050204" pitchFamily="34" charset="0"/>
            </a:endParaRPr>
          </a:p>
        </p:txBody>
      </p:sp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94" y="5862221"/>
            <a:ext cx="72509" cy="72509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82240" y="5780603"/>
            <a:ext cx="2430066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EBEDF0"/>
                </a:solidFill>
                <a:latin typeface="Impact" panose="020B0806030902050204" pitchFamily="34" charset="0"/>
                <a:ea typeface="Geist Bold" pitchFamily="34" charset="-122"/>
                <a:cs typeface="Geist Bold" pitchFamily="34" charset="-120"/>
              </a:rPr>
              <a:t>Target Variable: Total Sales</a:t>
            </a:r>
            <a:endParaRPr lang="en-US" sz="2000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al Madrid Unveil 24/25 Home Shirt From adidas - SoccerBible">
            <a:extLst>
              <a:ext uri="{FF2B5EF4-FFF2-40B4-BE49-F238E27FC236}">
                <a16:creationId xmlns:a16="http://schemas.microsoft.com/office/drawing/2014/main" id="{880BDCE1-A7E5-8B0B-A88F-6AF6B14E6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6390" y="-44500"/>
            <a:ext cx="16400740" cy="939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CAFF07-7118-AE12-E314-ED69C776A07A}"/>
              </a:ext>
            </a:extLst>
          </p:cNvPr>
          <p:cNvSpPr/>
          <p:nvPr/>
        </p:nvSpPr>
        <p:spPr>
          <a:xfrm>
            <a:off x="7073980" y="1078111"/>
            <a:ext cx="7556420" cy="7151489"/>
          </a:xfrm>
          <a:prstGeom prst="round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 0"/>
          <p:cNvSpPr/>
          <p:nvPr/>
        </p:nvSpPr>
        <p:spPr>
          <a:xfrm>
            <a:off x="7804190" y="1566891"/>
            <a:ext cx="7556421" cy="1105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3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Methodology: From Raw Data to Predictive Power</a:t>
            </a:r>
            <a:endParaRPr lang="en-US" sz="3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4190" y="3021001"/>
            <a:ext cx="170021" cy="170021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4190" y="3202334"/>
            <a:ext cx="7556421" cy="2286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804190" y="3333064"/>
            <a:ext cx="2126456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Data Preprocessing</a:t>
            </a:r>
            <a:endParaRPr lang="en-US" sz="1650" dirty="0"/>
          </a:p>
        </p:txBody>
      </p:sp>
      <p:sp>
        <p:nvSpPr>
          <p:cNvPr id="7" name="Text 2"/>
          <p:cNvSpPr/>
          <p:nvPr/>
        </p:nvSpPr>
        <p:spPr>
          <a:xfrm>
            <a:off x="7804191" y="3771927"/>
            <a:ext cx="6719530" cy="3817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Symbols removed, numeric cleaning, date conversions, whitespace trimming, missing target values dropped.</a:t>
            </a:r>
            <a:endParaRPr lang="en-US" sz="13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4190" y="4510592"/>
            <a:ext cx="170021" cy="170021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4190" y="4708831"/>
            <a:ext cx="7556421" cy="2286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7804190" y="4856588"/>
            <a:ext cx="2684502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Exploratory Data Analysis</a:t>
            </a:r>
            <a:endParaRPr lang="en-US" sz="1650" dirty="0"/>
          </a:p>
        </p:txBody>
      </p:sp>
      <p:sp>
        <p:nvSpPr>
          <p:cNvPr id="11" name="Text 4"/>
          <p:cNvSpPr/>
          <p:nvPr/>
        </p:nvSpPr>
        <p:spPr>
          <a:xfrm>
            <a:off x="7804190" y="5234969"/>
            <a:ext cx="7556421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Analyzed sales by region and product, identified top-performing segments.</a:t>
            </a:r>
            <a:endParaRPr lang="en-US" sz="13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4190" y="5779084"/>
            <a:ext cx="170021" cy="170021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4190" y="5994349"/>
            <a:ext cx="7556421" cy="22860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7804190" y="6159013"/>
            <a:ext cx="2126456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Model Development</a:t>
            </a:r>
            <a:endParaRPr lang="en-US" sz="1650" dirty="0"/>
          </a:p>
        </p:txBody>
      </p:sp>
      <p:sp>
        <p:nvSpPr>
          <p:cNvPr id="15" name="Text 6"/>
          <p:cNvSpPr/>
          <p:nvPr/>
        </p:nvSpPr>
        <p:spPr>
          <a:xfrm>
            <a:off x="7804190" y="6537393"/>
            <a:ext cx="7556421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Linear Regression algorithm applied with an 80:20 train-test split for validation.</a:t>
            </a:r>
            <a:endParaRPr lang="en-US" sz="1300" dirty="0"/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4190" y="7047576"/>
            <a:ext cx="170021" cy="170021"/>
          </a:xfrm>
          <a:prstGeom prst="rect">
            <a:avLst/>
          </a:prstGeom>
        </p:spPr>
      </p:pic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4190" y="7279748"/>
            <a:ext cx="7556421" cy="22860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7804190" y="7461437"/>
            <a:ext cx="2126456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Model Evaluation</a:t>
            </a:r>
            <a:endParaRPr lang="en-US" sz="1650" dirty="0"/>
          </a:p>
        </p:txBody>
      </p:sp>
      <p:sp>
        <p:nvSpPr>
          <p:cNvPr id="19" name="Text 8"/>
          <p:cNvSpPr/>
          <p:nvPr/>
        </p:nvSpPr>
        <p:spPr>
          <a:xfrm>
            <a:off x="7804190" y="7839818"/>
            <a:ext cx="7556421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Performance assessed using MAE, MSE, RMSE, and R² Score.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7581"/>
            <a:ext cx="11444288" cy="626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7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Results: Unveiling Sales Patterns &amp; Performance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756053"/>
            <a:ext cx="3855958" cy="501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0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Key Findings</a:t>
            </a:r>
            <a:endParaRPr lang="en-US" sz="3000" dirty="0"/>
          </a:p>
        </p:txBody>
      </p:sp>
      <p:sp>
        <p:nvSpPr>
          <p:cNvPr id="4" name="Shape 2"/>
          <p:cNvSpPr/>
          <p:nvPr/>
        </p:nvSpPr>
        <p:spPr>
          <a:xfrm>
            <a:off x="793790" y="2474119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420297" y="2534364"/>
            <a:ext cx="2961442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High Predictive Accuracy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420297" y="3040380"/>
            <a:ext cx="7010995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Model explains ~95% of Total Sales variation (R² ≈ 0.95).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793790" y="3676412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420297" y="3736658"/>
            <a:ext cx="2420898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Strong Sales Drivers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420297" y="4242673"/>
            <a:ext cx="7010995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Units sold and price significantly impact total revenue.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793790" y="4878705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420297" y="4938951"/>
            <a:ext cx="279939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Top Performing Regions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420297" y="5444966"/>
            <a:ext cx="7010995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West and Northeast lead in sales generation.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793790" y="6080998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420297" y="6141244"/>
            <a:ext cx="2592705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Best-Selling Products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1420297" y="6647259"/>
            <a:ext cx="7010995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Men’s Street Footwear and Women’s Apparel drive volume.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793790" y="7331393"/>
            <a:ext cx="13042821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Outcome: High prediction accuracy with robust error margins.</a:t>
            </a:r>
            <a:endParaRPr lang="en-US" sz="1500" dirty="0"/>
          </a:p>
        </p:txBody>
      </p:sp>
      <p:pic>
        <p:nvPicPr>
          <p:cNvPr id="4098" name="Picture 2" descr="Adidas Logo Png - Free Transparent PNG Logos">
            <a:extLst>
              <a:ext uri="{FF2B5EF4-FFF2-40B4-BE49-F238E27FC236}">
                <a16:creationId xmlns:a16="http://schemas.microsoft.com/office/drawing/2014/main" id="{28999648-591D-2B0C-B6CB-7DECDD9B3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461" y="1818290"/>
            <a:ext cx="5192494" cy="401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D144E3-A8CE-D5E7-3901-F18244039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250" y="3200400"/>
            <a:ext cx="4985603" cy="13758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5DD65E-40DE-BBC2-8DB3-77067E270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47" y="1264917"/>
            <a:ext cx="8743681" cy="56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18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0133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Impact &amp; Business Value: Driving Growth Through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87993"/>
            <a:ext cx="4196358" cy="1977271"/>
          </a:xfrm>
          <a:prstGeom prst="roundRect">
            <a:avLst>
              <a:gd name="adj" fmla="val 7399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2987993"/>
            <a:ext cx="121920" cy="19772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3245287"/>
            <a:ext cx="3590330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Improved Demand Forecasting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2524" y="4118372"/>
            <a:ext cx="359033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Precise predictions for better inventory management.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2987993"/>
            <a:ext cx="4196358" cy="1977271"/>
          </a:xfrm>
          <a:prstGeom prst="roundRect">
            <a:avLst>
              <a:gd name="adj" fmla="val 7399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2" y="2987993"/>
            <a:ext cx="121920" cy="197727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65696" y="3245287"/>
            <a:ext cx="3328511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Optimized Supply Chain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565696" y="3749873"/>
            <a:ext cx="359033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Enhanced planning reduces waste and improves efficiency.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2987993"/>
            <a:ext cx="4196358" cy="1977271"/>
          </a:xfrm>
          <a:prstGeom prst="roundRect">
            <a:avLst>
              <a:gd name="adj" fmla="val 7399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2987993"/>
            <a:ext cx="121920" cy="197727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88868" y="3245287"/>
            <a:ext cx="3095863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Data-Backed Strategy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988868" y="3749873"/>
            <a:ext cx="359033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Informed product and pricing decisions.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93790" y="5192078"/>
            <a:ext cx="4196358" cy="1977271"/>
          </a:xfrm>
          <a:prstGeom prst="roundRect">
            <a:avLst>
              <a:gd name="adj" fmla="val 7399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5192078"/>
            <a:ext cx="121920" cy="197727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42524" y="5449372"/>
            <a:ext cx="3076337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Clear Revenue Drivers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142524" y="5953958"/>
            <a:ext cx="359033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Understanding what truly boosts sales.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5216962" y="5192078"/>
            <a:ext cx="4196358" cy="1977271"/>
          </a:xfrm>
          <a:prstGeom prst="roundRect">
            <a:avLst>
              <a:gd name="adj" fmla="val 7399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2" y="5192078"/>
            <a:ext cx="121920" cy="1977271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565696" y="5449372"/>
            <a:ext cx="3590330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Stronger Market Targeting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5565696" y="6322457"/>
            <a:ext cx="359033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Leveraging region and product insights for campaigns.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2289</TotalTime>
  <Words>542</Words>
  <Application>Microsoft Office PowerPoint</Application>
  <PresentationFormat>Custom</PresentationFormat>
  <Paragraphs>106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Geist Bold</vt:lpstr>
      <vt:lpstr>Arial</vt:lpstr>
      <vt:lpstr>Modern No. 20</vt:lpstr>
      <vt:lpstr>Geist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Emon Fiza</dc:creator>
  <cp:lastModifiedBy>Emon Fiza</cp:lastModifiedBy>
  <cp:revision>4</cp:revision>
  <cp:lastPrinted>2025-11-18T12:23:26Z</cp:lastPrinted>
  <dcterms:created xsi:type="dcterms:W3CDTF">2025-11-16T16:40:58Z</dcterms:created>
  <dcterms:modified xsi:type="dcterms:W3CDTF">2025-11-18T16:58:40Z</dcterms:modified>
</cp:coreProperties>
</file>